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59" r:id="rId3"/>
    <p:sldId id="258" r:id="rId4"/>
    <p:sldId id="261" r:id="rId5"/>
    <p:sldId id="260" r:id="rId6"/>
    <p:sldId id="278" r:id="rId7"/>
    <p:sldId id="273" r:id="rId8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D644B-2DA9-4A1C-8B5E-51D8455F7D86}" type="datetimeFigureOut">
              <a:rPr lang="fr-FR" smtClean="0"/>
              <a:t>20/04/2017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7FFF8-540E-4851-8898-3584C3FA7C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615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9214F-AFBC-423D-8471-E30597E95278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C164F5-71B4-4364-BDCD-637E994F8AA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103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164F5-71B4-4364-BDCD-637E994F8AAA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753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164F5-71B4-4364-BDCD-637E994F8AAA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3004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C4D2E0-EBA8-454E-88C9-3F4B4166EA07}" type="slidenum">
              <a:rPr lang="fr-FR" altLang="fr-FR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fr-FR" alt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2682385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415967" y="3294001"/>
            <a:ext cx="8782188" cy="9541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Corbel" pitchFamily="34" charset="0"/>
                <a:cs typeface="Microsoft Uighur" pitchFamily="2" charset="-78"/>
              </a:rPr>
              <a:t>PROMOTION DU POMPAGE SOLAIRE DANS LES PROJETS D'ÉCONOMIE D'EAU EN IRRIGATION</a:t>
            </a:r>
            <a:endParaRPr lang="fr-FR" sz="2800" b="1" i="1" u="none" strike="noStrike" kern="1200" cap="none" spc="0" baseline="0" dirty="0">
              <a:solidFill>
                <a:schemeClr val="accent1">
                  <a:lumMod val="75000"/>
                </a:schemeClr>
              </a:solidFill>
              <a:uFillTx/>
              <a:latin typeface="Corbel" pitchFamily="34" charset="0"/>
              <a:cs typeface="Microsoft Uighur" pitchFamily="2" charset="-78"/>
            </a:endParaRPr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1" y="147"/>
            <a:ext cx="793486" cy="764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2" descr="C:\Users\Administrateur\AT_Travail MAPM\Divers\MPM_fr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447" y="44624"/>
            <a:ext cx="970057" cy="86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3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21094" y="5065830"/>
            <a:ext cx="2056015" cy="143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Image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8846" y="5065830"/>
            <a:ext cx="2056017" cy="1406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Image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825" y="5057133"/>
            <a:ext cx="2051649" cy="1406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Image 3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574" y="5085184"/>
            <a:ext cx="2056015" cy="1375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9"/>
          <a:srcRect l="16241" t="23422" r="14027" b="40005"/>
          <a:stretch/>
        </p:blipFill>
        <p:spPr>
          <a:xfrm>
            <a:off x="1211943" y="740718"/>
            <a:ext cx="6551776" cy="193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8216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31"/>
          <p:cNvSpPr txBox="1"/>
          <p:nvPr/>
        </p:nvSpPr>
        <p:spPr>
          <a:xfrm>
            <a:off x="205449" y="456921"/>
            <a:ext cx="8712968" cy="1015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uFillTx/>
                <a:latin typeface="Corbel" pitchFamily="34" charset="0"/>
                <a:cs typeface="Arial"/>
              </a:rPr>
              <a:t>Le Maroc</a:t>
            </a:r>
            <a:r>
              <a:rPr lang="fr-FR" sz="2000" b="1" i="0" u="none" strike="noStrike" kern="1200" cap="none" spc="0" dirty="0" smtClean="0">
                <a:uFillTx/>
                <a:latin typeface="Corbel" pitchFamily="34" charset="0"/>
                <a:cs typeface="Arial"/>
              </a:rPr>
              <a:t> dispose d’un important gisement en énergie solaire</a:t>
            </a:r>
          </a:p>
          <a:p>
            <a:pPr marL="800100" lvl="1" indent="-342900">
              <a:buFont typeface="Wingdings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solidFill>
                  <a:schemeClr val="accent2">
                    <a:lumMod val="50000"/>
                  </a:schemeClr>
                </a:solidFill>
                <a:uFillTx/>
                <a:latin typeface="Corbel" pitchFamily="34" charset="0"/>
                <a:cs typeface="Arial"/>
              </a:rPr>
              <a:t>Plus de de 3000 heures d’ensoleillement par an</a:t>
            </a:r>
          </a:p>
          <a:p>
            <a:pPr marL="800100" lvl="1" indent="-342900">
              <a:buFont typeface="Wingdings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chemeClr val="accent2">
                    <a:lumMod val="50000"/>
                  </a:schemeClr>
                </a:solidFill>
                <a:latin typeface="Corbel" pitchFamily="34" charset="0"/>
                <a:cs typeface="Arial"/>
              </a:rPr>
              <a:t>Plus de 5 KWh/m2/j</a:t>
            </a:r>
            <a:endParaRPr lang="fr-FR" sz="2000" b="1" dirty="0">
              <a:solidFill>
                <a:schemeClr val="accent2">
                  <a:lumMod val="50000"/>
                </a:schemeClr>
              </a:solidFill>
              <a:latin typeface="Corbel" pitchFamily="34" charset="0"/>
            </a:endParaRPr>
          </a:p>
        </p:txBody>
      </p:sp>
      <p:sp>
        <p:nvSpPr>
          <p:cNvPr id="5" name="ZoneTexte 31"/>
          <p:cNvSpPr txBox="1"/>
          <p:nvPr/>
        </p:nvSpPr>
        <p:spPr>
          <a:xfrm>
            <a:off x="205449" y="1372517"/>
            <a:ext cx="8745037" cy="28623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uFillTx/>
                <a:latin typeface="Corbel" pitchFamily="34" charset="0"/>
                <a:cs typeface="Arial"/>
              </a:rPr>
              <a:t>L’utilisation du système de pompage solaire</a:t>
            </a:r>
            <a:r>
              <a:rPr lang="fr-FR" sz="2000" b="1" i="0" u="none" strike="noStrike" kern="1200" cap="none" spc="0" dirty="0" smtClean="0">
                <a:uFillTx/>
                <a:latin typeface="Corbel" pitchFamily="34" charset="0"/>
                <a:cs typeface="Arial"/>
              </a:rPr>
              <a:t> </a:t>
            </a:r>
          </a:p>
          <a:p>
            <a:pPr marL="800100" lvl="1" indent="-342900">
              <a:buFont typeface="Wingdings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chemeClr val="accent2">
                    <a:lumMod val="50000"/>
                  </a:schemeClr>
                </a:solidFill>
                <a:latin typeface="Corbel" pitchFamily="34" charset="0"/>
                <a:cs typeface="Arial"/>
              </a:rPr>
              <a:t>Energie </a:t>
            </a:r>
            <a:r>
              <a:rPr lang="fr-FR" sz="2000" b="1" dirty="0">
                <a:solidFill>
                  <a:schemeClr val="accent2">
                    <a:lumMod val="50000"/>
                  </a:schemeClr>
                </a:solidFill>
                <a:latin typeface="Corbel" pitchFamily="34" charset="0"/>
                <a:cs typeface="Arial"/>
              </a:rPr>
              <a:t>propre et </a:t>
            </a:r>
            <a:r>
              <a:rPr lang="fr-FR" sz="2000" b="1" dirty="0" smtClean="0">
                <a:solidFill>
                  <a:schemeClr val="accent2">
                    <a:lumMod val="50000"/>
                  </a:schemeClr>
                </a:solidFill>
                <a:latin typeface="Corbel" pitchFamily="34" charset="0"/>
                <a:cs typeface="Arial"/>
              </a:rPr>
              <a:t>durable</a:t>
            </a:r>
          </a:p>
          <a:p>
            <a:pPr marL="800100" lvl="1" indent="-342900">
              <a:buFont typeface="Wingdings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chemeClr val="accent2">
                    <a:lumMod val="50000"/>
                  </a:schemeClr>
                </a:solidFill>
                <a:latin typeface="Corbel" pitchFamily="34" charset="0"/>
              </a:rPr>
              <a:t>Compétitif par </a:t>
            </a:r>
            <a:r>
              <a:rPr lang="fr-FR" sz="2000" b="1" dirty="0">
                <a:solidFill>
                  <a:schemeClr val="accent2">
                    <a:lumMod val="50000"/>
                  </a:schemeClr>
                </a:solidFill>
                <a:latin typeface="Corbel" pitchFamily="34" charset="0"/>
              </a:rPr>
              <a:t>rapport aux </a:t>
            </a:r>
            <a:r>
              <a:rPr lang="fr-FR" sz="2000" b="1" dirty="0" smtClean="0">
                <a:solidFill>
                  <a:schemeClr val="accent2">
                    <a:lumMod val="50000"/>
                  </a:schemeClr>
                </a:solidFill>
                <a:latin typeface="Corbel" pitchFamily="34" charset="0"/>
              </a:rPr>
              <a:t>systèmes conventionnels (</a:t>
            </a:r>
            <a:r>
              <a:rPr lang="fr-FR" sz="2000" b="1" dirty="0" smtClean="0">
                <a:latin typeface="Corbel" pitchFamily="34" charset="0"/>
              </a:rPr>
              <a:t>Gasoil et butane</a:t>
            </a:r>
            <a:r>
              <a:rPr lang="fr-FR" sz="2000" b="1" dirty="0" smtClean="0">
                <a:solidFill>
                  <a:schemeClr val="accent2">
                    <a:lumMod val="50000"/>
                  </a:schemeClr>
                </a:solidFill>
                <a:latin typeface="Corbel" pitchFamily="34" charset="0"/>
              </a:rPr>
              <a:t>)</a:t>
            </a:r>
          </a:p>
          <a:p>
            <a:pPr marL="800100" lvl="1" indent="-342900">
              <a:buFont typeface="Wingdings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chemeClr val="accent2">
                    <a:lumMod val="50000"/>
                  </a:schemeClr>
                </a:solidFill>
                <a:latin typeface="Corbel" pitchFamily="34" charset="0"/>
              </a:rPr>
              <a:t>Faibles coûts d’exploitation et de maintenance</a:t>
            </a:r>
          </a:p>
          <a:p>
            <a:pPr marL="342900" lvl="1" indent="-342900"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rgbClr val="000000"/>
                </a:solidFill>
                <a:latin typeface="Corbel" pitchFamily="34" charset="0"/>
                <a:cs typeface="Arial"/>
              </a:rPr>
              <a:t>Une </a:t>
            </a:r>
            <a:r>
              <a:rPr lang="fr-FR" sz="2000" b="1" dirty="0">
                <a:solidFill>
                  <a:srgbClr val="000000"/>
                </a:solidFill>
                <a:latin typeface="Corbel" pitchFamily="34" charset="0"/>
                <a:cs typeface="Arial"/>
              </a:rPr>
              <a:t>très forte croissance durant ces dernières </a:t>
            </a:r>
            <a:r>
              <a:rPr lang="fr-FR" sz="2000" b="1" dirty="0" smtClean="0">
                <a:solidFill>
                  <a:srgbClr val="000000"/>
                </a:solidFill>
                <a:latin typeface="Corbel" pitchFamily="34" charset="0"/>
                <a:cs typeface="Arial"/>
              </a:rPr>
              <a:t>années (évolution de la technologie, baisse </a:t>
            </a:r>
            <a:r>
              <a:rPr lang="fr-FR" sz="2000" b="1" dirty="0">
                <a:solidFill>
                  <a:srgbClr val="000000"/>
                </a:solidFill>
                <a:latin typeface="Corbel" pitchFamily="34" charset="0"/>
                <a:cs typeface="Arial"/>
              </a:rPr>
              <a:t>des coûts de production des </a:t>
            </a:r>
            <a:r>
              <a:rPr lang="fr-FR" sz="2000" b="1" dirty="0" smtClean="0">
                <a:solidFill>
                  <a:srgbClr val="000000"/>
                </a:solidFill>
                <a:latin typeface="Corbel" pitchFamily="34" charset="0"/>
                <a:cs typeface="Arial"/>
              </a:rPr>
              <a:t>modules).</a:t>
            </a:r>
            <a:endParaRPr lang="fr-FR" sz="2000" b="1" dirty="0">
              <a:solidFill>
                <a:srgbClr val="000000"/>
              </a:solidFill>
              <a:latin typeface="Corbel" pitchFamily="34" charset="0"/>
              <a:cs typeface="Arial"/>
            </a:endParaRPr>
          </a:p>
          <a:p>
            <a:pPr marL="342900" lvl="1" indent="-342900">
              <a:buFont typeface="Wingdings" panose="05000000000000000000" pitchFamily="2" charset="2"/>
              <a:buChar char="§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kern="0" dirty="0" smtClean="0">
                <a:solidFill>
                  <a:srgbClr val="000000"/>
                </a:solidFill>
                <a:latin typeface="Corbel" pitchFamily="34" charset="0"/>
                <a:cs typeface="Arial"/>
              </a:rPr>
              <a:t>l'utilisation </a:t>
            </a:r>
            <a:r>
              <a:rPr lang="fr-FR" sz="2000" b="1" kern="0" dirty="0">
                <a:solidFill>
                  <a:srgbClr val="000000"/>
                </a:solidFill>
                <a:latin typeface="Corbel" pitchFamily="34" charset="0"/>
                <a:cs typeface="Arial"/>
              </a:rPr>
              <a:t>du Gasoil et du Butane subventionné dans les systèmes de pompage d'eau pour l'irrigation s’est développé en raison du prix relativement bas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51714" y="4852377"/>
            <a:ext cx="9020438" cy="1728192"/>
          </a:xfrm>
          <a:prstGeom prst="roundRect">
            <a:avLst/>
          </a:prstGeom>
          <a:noFill/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2060"/>
                </a:solidFill>
                <a:latin typeface="Corbel" pitchFamily="34" charset="0"/>
              </a:rPr>
              <a:t>L'énergie </a:t>
            </a:r>
            <a:r>
              <a:rPr lang="fr-FR" sz="2000" b="1" dirty="0">
                <a:solidFill>
                  <a:srgbClr val="002060"/>
                </a:solidFill>
                <a:latin typeface="Corbel" pitchFamily="34" charset="0"/>
              </a:rPr>
              <a:t>solaire  photovoltaïque  constitue une alternative avantageuse et compétitive  par rapport aux autres sources traditionnelles tant pour les agriculteurs que pour </a:t>
            </a:r>
            <a:r>
              <a:rPr lang="fr-FR" sz="2000" b="1" dirty="0" smtClean="0">
                <a:solidFill>
                  <a:srgbClr val="002060"/>
                </a:solidFill>
                <a:latin typeface="Corbel" pitchFamily="34" charset="0"/>
              </a:rPr>
              <a:t>l’Etat</a:t>
            </a:r>
            <a:endParaRPr lang="fr-FR" sz="2000" dirty="0"/>
          </a:p>
        </p:txBody>
      </p:sp>
      <p:sp>
        <p:nvSpPr>
          <p:cNvPr id="13" name="ZoneTexte 18"/>
          <p:cNvSpPr txBox="1"/>
          <p:nvPr/>
        </p:nvSpPr>
        <p:spPr>
          <a:xfrm>
            <a:off x="0" y="4940"/>
            <a:ext cx="9020438" cy="4001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ea typeface="ＭＳ Ｐゴシック" pitchFamily="34" charset="-128"/>
              </a:rPr>
              <a:t>Eléments de contexte:</a:t>
            </a:r>
            <a:endParaRPr lang="fr-FR" sz="2000" b="1" dirty="0">
              <a:solidFill>
                <a:schemeClr val="accent1">
                  <a:lumMod val="75000"/>
                </a:schemeClr>
              </a:solidFill>
              <a:latin typeface="Segoe Print" pitchFamily="2" charset="0"/>
              <a:ea typeface="ＭＳ Ｐゴシック" pitchFamily="34" charset="-128"/>
            </a:endParaRPr>
          </a:p>
        </p:txBody>
      </p:sp>
      <p:sp>
        <p:nvSpPr>
          <p:cNvPr id="11" name="AutoShape 2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 rot="10800000">
            <a:off x="1809919" y="4545661"/>
            <a:ext cx="5400600" cy="301685"/>
          </a:xfrm>
          <a:prstGeom prst="triangle">
            <a:avLst>
              <a:gd name="adj" fmla="val 48832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fr-FR" altLang="fr-FR" sz="500">
              <a:latin typeface="Arial" charset="0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205449" y="415962"/>
            <a:ext cx="8856663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7451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8"/>
          <p:cNvSpPr txBox="1"/>
          <p:nvPr/>
        </p:nvSpPr>
        <p:spPr>
          <a:xfrm>
            <a:off x="-108520" y="0"/>
            <a:ext cx="9143999" cy="6771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900" b="1" kern="0" dirty="0" smtClean="0"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ea typeface="ＭＳ Ｐゴシック" pitchFamily="34" charset="-128"/>
              </a:rPr>
              <a:t>Partenariat </a:t>
            </a:r>
            <a:r>
              <a:rPr lang="fr-FR" sz="1900" b="1" kern="0" dirty="0"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ea typeface="ＭＳ Ｐゴシック" pitchFamily="34" charset="-128"/>
              </a:rPr>
              <a:t>pour la promotion du pompage solaire </a:t>
            </a:r>
            <a:r>
              <a:rPr lang="fr-FR" sz="1900" b="1" kern="0" dirty="0" smtClean="0"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ea typeface="ＭＳ Ｐゴシック" pitchFamily="34" charset="-128"/>
              </a:rPr>
              <a:t>dans les projets d’économie </a:t>
            </a:r>
            <a:r>
              <a:rPr lang="fr-FR" sz="1900" b="1" kern="0" dirty="0"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ea typeface="ＭＳ Ｐゴシック" pitchFamily="34" charset="-128"/>
              </a:rPr>
              <a:t>d’eau </a:t>
            </a:r>
          </a:p>
        </p:txBody>
      </p:sp>
      <p:grpSp>
        <p:nvGrpSpPr>
          <p:cNvPr id="24" name="Groupe 23"/>
          <p:cNvGrpSpPr/>
          <p:nvPr/>
        </p:nvGrpSpPr>
        <p:grpSpPr>
          <a:xfrm>
            <a:off x="2425589" y="895232"/>
            <a:ext cx="3672408" cy="1905868"/>
            <a:chOff x="2699792" y="980728"/>
            <a:chExt cx="3672408" cy="2121892"/>
          </a:xfrm>
        </p:grpSpPr>
        <p:sp>
          <p:nvSpPr>
            <p:cNvPr id="16" name="Flèche vers le bas 15"/>
            <p:cNvSpPr/>
            <p:nvPr/>
          </p:nvSpPr>
          <p:spPr>
            <a:xfrm>
              <a:off x="2699792" y="980728"/>
              <a:ext cx="3672408" cy="2121892"/>
            </a:xfrm>
            <a:prstGeom prst="downArrow">
              <a:avLst>
                <a:gd name="adj1" fmla="val 50000"/>
                <a:gd name="adj2" fmla="val 17552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Flèche vers le bas 4"/>
            <p:cNvSpPr/>
            <p:nvPr/>
          </p:nvSpPr>
          <p:spPr>
            <a:xfrm>
              <a:off x="3635896" y="980728"/>
              <a:ext cx="1800200" cy="188138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800" b="1" kern="120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Corbel" pitchFamily="34" charset="0"/>
                </a:rPr>
                <a:t>Plan Maroc Vert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800" b="1" kern="120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Corbel" pitchFamily="34" charset="0"/>
                </a:rPr>
                <a:t> </a:t>
              </a:r>
              <a:r>
                <a:rPr lang="fr-FR" sz="1500" kern="1200" dirty="0" smtClean="0">
                  <a:latin typeface="Corbel" pitchFamily="34" charset="0"/>
                </a:rPr>
                <a:t>(promotion des techniques d’irrigation économes en eau)</a:t>
              </a:r>
              <a:endParaRPr lang="fr-FR" sz="1500" kern="1200" dirty="0">
                <a:latin typeface="Corbel" pitchFamily="34" charset="0"/>
              </a:endParaRPr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5875996" y="2442979"/>
            <a:ext cx="2944476" cy="2946796"/>
            <a:chOff x="3147880" y="558601"/>
            <a:chExt cx="2946797" cy="2946796"/>
          </a:xfrm>
        </p:grpSpPr>
        <p:sp>
          <p:nvSpPr>
            <p:cNvPr id="19" name="Flèche vers le bas 18"/>
            <p:cNvSpPr/>
            <p:nvPr/>
          </p:nvSpPr>
          <p:spPr>
            <a:xfrm rot="5400000">
              <a:off x="3147880" y="558601"/>
              <a:ext cx="2946796" cy="2946796"/>
            </a:xfrm>
            <a:prstGeom prst="downArrow">
              <a:avLst>
                <a:gd name="adj1" fmla="val 50000"/>
                <a:gd name="adj2" fmla="val 20109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Flèche vers le bas 4"/>
            <p:cNvSpPr/>
            <p:nvPr/>
          </p:nvSpPr>
          <p:spPr>
            <a:xfrm>
              <a:off x="3346444" y="1295301"/>
              <a:ext cx="2748233" cy="1473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b="1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Corbel" pitchFamily="34" charset="0"/>
                </a:rPr>
                <a:t>Stratégie </a:t>
              </a:r>
              <a:r>
                <a:rPr lang="fr-FR" b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Corbel" pitchFamily="34" charset="0"/>
                </a:rPr>
                <a:t>Energétique Nationale</a:t>
              </a:r>
              <a:r>
                <a:rPr lang="fr-FR" sz="1800" b="1" kern="1200" dirty="0" smtClean="0">
                  <a:solidFill>
                    <a:srgbClr val="00B050"/>
                  </a:solidFill>
                  <a:latin typeface="Corbel" pitchFamily="34" charset="0"/>
                </a:rPr>
                <a:t>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0" kern="1200" dirty="0" smtClean="0">
                  <a:latin typeface="Corbel" pitchFamily="34" charset="0"/>
                </a:rPr>
                <a:t>(</a:t>
              </a:r>
              <a:r>
                <a:rPr lang="fr-FR" sz="1400" kern="1200" dirty="0" smtClean="0">
                  <a:latin typeface="Corbel" pitchFamily="34" charset="0"/>
                </a:rPr>
                <a:t>développement des énergies renouvelables et la promotion de l’efficacité énergétique</a:t>
              </a:r>
              <a:endParaRPr lang="fr-FR" sz="1400" kern="1200" dirty="0">
                <a:latin typeface="Corbel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-1" y="5733256"/>
            <a:ext cx="90354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b="1" dirty="0" smtClean="0">
                <a:latin typeface="Corbel" pitchFamily="34" charset="0"/>
              </a:rPr>
              <a:t>PARTENARIAT </a:t>
            </a:r>
            <a:endParaRPr lang="fr-FR" b="1" dirty="0">
              <a:latin typeface="Corbel" pitchFamily="34" charset="0"/>
            </a:endParaRPr>
          </a:p>
          <a:p>
            <a:pPr lvl="0" algn="ctr"/>
            <a:r>
              <a:rPr lang="fr-FR" b="1" dirty="0" smtClean="0">
                <a:latin typeface="Corbel" pitchFamily="34" charset="0"/>
              </a:rPr>
              <a:t>AUTOUR DU PROGRAMME </a:t>
            </a:r>
            <a:r>
              <a:rPr lang="fr-FR" b="1" dirty="0">
                <a:latin typeface="Corbel" pitchFamily="34" charset="0"/>
              </a:rPr>
              <a:t>NATIONAL DE LA PROMOTION DU POMPAGE SOLAIRE DANS LES PROJETS D’ECONOMIE D’EAU EN IRRIGATION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2840053" y="2801100"/>
            <a:ext cx="2942516" cy="2540553"/>
            <a:chOff x="2933480" y="2610756"/>
            <a:chExt cx="2942516" cy="2540553"/>
          </a:xfrm>
        </p:grpSpPr>
        <p:sp>
          <p:nvSpPr>
            <p:cNvPr id="13" name="Ellipse 12"/>
            <p:cNvSpPr/>
            <p:nvPr/>
          </p:nvSpPr>
          <p:spPr>
            <a:xfrm>
              <a:off x="2933480" y="2610756"/>
              <a:ext cx="2942516" cy="2540553"/>
            </a:xfrm>
            <a:prstGeom prst="ellipse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rbel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61738" y="2826780"/>
              <a:ext cx="2286000" cy="224676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ctr"/>
              <a:r>
                <a:rPr lang="fr-FR" sz="2000" b="1" dirty="0">
                  <a:solidFill>
                    <a:srgbClr val="00B050"/>
                  </a:solidFill>
                  <a:latin typeface="Corbel" pitchFamily="34" charset="0"/>
                </a:rPr>
                <a:t>Convergence et synergie </a:t>
              </a:r>
              <a:r>
                <a:rPr lang="fr-FR" b="1" dirty="0">
                  <a:solidFill>
                    <a:srgbClr val="00B050"/>
                  </a:solidFill>
                  <a:latin typeface="Corbel" pitchFamily="34" charset="0"/>
                </a:rPr>
                <a:t> </a:t>
              </a:r>
              <a:r>
                <a:rPr lang="fr-FR" sz="2000" dirty="0">
                  <a:solidFill>
                    <a:srgbClr val="00B050"/>
                  </a:solidFill>
                  <a:latin typeface="Corbel" pitchFamily="34" charset="0"/>
                </a:rPr>
                <a:t>à travers la promotion du pompage solaire dans les projets d’économie d’eau en irrigation</a:t>
              </a:r>
              <a:r>
                <a:rPr lang="fr-FR" b="1" dirty="0">
                  <a:solidFill>
                    <a:srgbClr val="00B050"/>
                  </a:solidFill>
                  <a:latin typeface="Corbel" pitchFamily="34" charset="0"/>
                </a:rPr>
                <a:t>.</a:t>
              </a:r>
            </a:p>
          </p:txBody>
        </p:sp>
      </p:grpSp>
      <p:grpSp>
        <p:nvGrpSpPr>
          <p:cNvPr id="14" name="Groupe 13"/>
          <p:cNvGrpSpPr/>
          <p:nvPr/>
        </p:nvGrpSpPr>
        <p:grpSpPr>
          <a:xfrm rot="10800000">
            <a:off x="251520" y="2420887"/>
            <a:ext cx="2448272" cy="2990979"/>
            <a:chOff x="3147880" y="558601"/>
            <a:chExt cx="2946801" cy="2946796"/>
          </a:xfrm>
        </p:grpSpPr>
        <p:sp>
          <p:nvSpPr>
            <p:cNvPr id="22" name="Flèche vers le bas 21"/>
            <p:cNvSpPr/>
            <p:nvPr/>
          </p:nvSpPr>
          <p:spPr>
            <a:xfrm rot="5400000">
              <a:off x="3147880" y="558601"/>
              <a:ext cx="2946796" cy="2946796"/>
            </a:xfrm>
            <a:prstGeom prst="downArrow">
              <a:avLst>
                <a:gd name="adj1" fmla="val 50000"/>
                <a:gd name="adj2" fmla="val 20109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Flèche vers le bas 4"/>
            <p:cNvSpPr/>
            <p:nvPr/>
          </p:nvSpPr>
          <p:spPr>
            <a:xfrm rot="10800000">
              <a:off x="3477918" y="1295303"/>
              <a:ext cx="2616763" cy="1473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b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Corbel" pitchFamily="34" charset="0"/>
                </a:rPr>
                <a:t>Stratégie Nationale du Secteur de l’Eau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Corbel" pitchFamily="34" charset="0"/>
                </a:rPr>
                <a:t>(</a:t>
              </a:r>
              <a:r>
                <a:rPr lang="fr-FR" sz="1400" dirty="0" smtClean="0">
                  <a:latin typeface="Corbel" pitchFamily="34" charset="0"/>
                </a:rPr>
                <a:t>Promotion de la gestion de la demande en eau)</a:t>
              </a:r>
              <a:endParaRPr lang="fr-FR" sz="1400" dirty="0">
                <a:latin typeface="Corbel" pitchFamily="34" charset="0"/>
              </a:endParaRPr>
            </a:p>
          </p:txBody>
        </p:sp>
      </p:grpSp>
      <p:sp>
        <p:nvSpPr>
          <p:cNvPr id="26" name="Flèche vers le bas 25"/>
          <p:cNvSpPr/>
          <p:nvPr/>
        </p:nvSpPr>
        <p:spPr>
          <a:xfrm>
            <a:off x="3591231" y="5337212"/>
            <a:ext cx="1440160" cy="36004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24"/>
          <p:cNvCxnSpPr/>
          <p:nvPr/>
        </p:nvCxnSpPr>
        <p:spPr>
          <a:xfrm>
            <a:off x="178816" y="700593"/>
            <a:ext cx="8856663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0475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832" y="1196752"/>
            <a:ext cx="9023794" cy="1238801"/>
          </a:xfrm>
          <a:prstGeom prst="rect">
            <a:avLst/>
          </a:prstGeom>
          <a:ln w="9525">
            <a:noFill/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-171450">
              <a:buClr>
                <a:schemeClr val="tx2"/>
              </a:buClr>
              <a:buFont typeface="Courier New" pitchFamily="49" charset="0"/>
              <a:buChar char="►"/>
            </a:pPr>
            <a:r>
              <a:rPr lang="fr-FR" b="1" dirty="0" smtClean="0">
                <a:solidFill>
                  <a:schemeClr val="accent3">
                    <a:lumMod val="50000"/>
                  </a:schemeClr>
                </a:solidFill>
                <a:cs typeface="Simplified Arabic" pitchFamily="18" charset="-78"/>
              </a:rPr>
              <a:t>Objet</a:t>
            </a:r>
            <a:endParaRPr lang="fr-FR" b="1" dirty="0">
              <a:solidFill>
                <a:schemeClr val="accent3">
                  <a:lumMod val="50000"/>
                </a:schemeClr>
              </a:solidFill>
              <a:cs typeface="Simplified Arabic" pitchFamily="18" charset="-78"/>
            </a:endParaRPr>
          </a:p>
          <a:p>
            <a:pPr marL="185738" lvl="1">
              <a:spcBef>
                <a:spcPts val="300"/>
              </a:spcBef>
            </a:pPr>
            <a:r>
              <a:rPr lang="fr-FR" b="1" dirty="0" smtClean="0">
                <a:solidFill>
                  <a:schemeClr val="tx2">
                    <a:lumMod val="50000"/>
                  </a:schemeClr>
                </a:solidFill>
              </a:rPr>
              <a:t>Instaurer  </a:t>
            </a:r>
            <a:r>
              <a:rPr lang="fr-FR" b="1" dirty="0">
                <a:solidFill>
                  <a:schemeClr val="tx2">
                    <a:lumMod val="50000"/>
                  </a:schemeClr>
                </a:solidFill>
              </a:rPr>
              <a:t>un cadre de partenariat pour la mise en œuvre du programme national de promotion de l’utilisation des systèmes de pompage solaire dans les projets d’économie d’eau en irrigation, à travers l’octroi d’aides financières de l’Etat. .</a:t>
            </a:r>
            <a:endParaRPr lang="fr-FR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ZoneTexte 18"/>
          <p:cNvSpPr txBox="1"/>
          <p:nvPr/>
        </p:nvSpPr>
        <p:spPr>
          <a:xfrm>
            <a:off x="179513" y="107921"/>
            <a:ext cx="8964486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kern="0" dirty="0" smtClean="0"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ea typeface="ＭＳ Ｐゴシック" pitchFamily="34" charset="-128"/>
              </a:rPr>
              <a:t>Partenariat pour la promotion du pompage solaire dans les projets d’économie d’eau en irrigation</a:t>
            </a:r>
            <a:endParaRPr lang="fr-FR" b="1" kern="0" dirty="0">
              <a:solidFill>
                <a:schemeClr val="accent1">
                  <a:lumMod val="75000"/>
                </a:schemeClr>
              </a:solidFill>
              <a:latin typeface="Segoe Print" pitchFamily="2" charset="0"/>
              <a:ea typeface="ＭＳ Ｐゴシック" pitchFamily="34" charset="-128"/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99476" y="908720"/>
            <a:ext cx="8856663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99476" y="4719828"/>
            <a:ext cx="8941754" cy="1900520"/>
          </a:xfrm>
          <a:prstGeom prst="rect">
            <a:avLst/>
          </a:prstGeom>
          <a:ln w="9525">
            <a:noFill/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-171450">
              <a:buClr>
                <a:schemeClr val="tx2"/>
              </a:buClr>
              <a:buFont typeface="Courier New" pitchFamily="49" charset="0"/>
              <a:buChar char="►"/>
            </a:pPr>
            <a:r>
              <a:rPr lang="fr-FR" sz="2000" b="1" dirty="0" smtClean="0">
                <a:solidFill>
                  <a:schemeClr val="accent3">
                    <a:lumMod val="50000"/>
                  </a:schemeClr>
                </a:solidFill>
                <a:cs typeface="Simplified Arabic" pitchFamily="18" charset="-78"/>
              </a:rPr>
              <a:t>Conditions d’éligibilité</a:t>
            </a:r>
            <a:endParaRPr lang="fr-FR" sz="2000" b="1" dirty="0">
              <a:solidFill>
                <a:schemeClr val="accent3">
                  <a:lumMod val="50000"/>
                </a:schemeClr>
              </a:solidFill>
              <a:cs typeface="Simplified Arabic" pitchFamily="18" charset="-78"/>
            </a:endParaRPr>
          </a:p>
          <a:p>
            <a:pPr marL="268288" lvl="1" indent="-82550">
              <a:spcBef>
                <a:spcPts val="300"/>
              </a:spcBef>
              <a:buFont typeface="Arial" pitchFamily="34" charset="0"/>
              <a:buChar char="•"/>
            </a:pPr>
            <a:r>
              <a:rPr lang="fr-FR" dirty="0" smtClean="0">
                <a:latin typeface="Corbel" pitchFamily="34" charset="0"/>
              </a:rPr>
              <a:t>Couplage des techniques </a:t>
            </a:r>
            <a:r>
              <a:rPr lang="fr-FR" dirty="0">
                <a:latin typeface="Corbel" pitchFamily="34" charset="0"/>
              </a:rPr>
              <a:t>d’irrigation économes en </a:t>
            </a:r>
            <a:r>
              <a:rPr lang="fr-FR" dirty="0" smtClean="0">
                <a:latin typeface="Corbel" pitchFamily="34" charset="0"/>
              </a:rPr>
              <a:t>eau et des </a:t>
            </a:r>
            <a:r>
              <a:rPr lang="fr-FR" dirty="0">
                <a:latin typeface="Corbel" pitchFamily="34" charset="0"/>
              </a:rPr>
              <a:t>systèmes intégrés de pompage </a:t>
            </a:r>
            <a:r>
              <a:rPr lang="fr-FR" dirty="0" smtClean="0">
                <a:latin typeface="Corbel" pitchFamily="34" charset="0"/>
              </a:rPr>
              <a:t>solaire</a:t>
            </a:r>
          </a:p>
          <a:p>
            <a:pPr marL="268288" lvl="1" indent="-82550">
              <a:spcBef>
                <a:spcPts val="300"/>
              </a:spcBef>
              <a:buFont typeface="Arial" pitchFamily="34" charset="0"/>
              <a:buChar char="•"/>
            </a:pPr>
            <a:r>
              <a:rPr lang="fr-FR" dirty="0" smtClean="0">
                <a:latin typeface="Corbel" pitchFamily="34" charset="0"/>
              </a:rPr>
              <a:t>Eligibilité </a:t>
            </a:r>
            <a:r>
              <a:rPr lang="fr-FR" dirty="0">
                <a:latin typeface="Corbel" pitchFamily="34" charset="0"/>
              </a:rPr>
              <a:t>à l'aide de l'Etat dans le cadre du Fonds de Développement </a:t>
            </a:r>
            <a:r>
              <a:rPr lang="fr-FR" dirty="0" smtClean="0">
                <a:latin typeface="Corbel" pitchFamily="34" charset="0"/>
              </a:rPr>
              <a:t>Agricole</a:t>
            </a:r>
            <a:endParaRPr lang="fr-FR" dirty="0">
              <a:latin typeface="Corbel" pitchFamily="34" charset="0"/>
            </a:endParaRPr>
          </a:p>
          <a:p>
            <a:pPr marL="268288" lvl="1" indent="-82550">
              <a:spcBef>
                <a:spcPts val="300"/>
              </a:spcBef>
              <a:buFont typeface="Arial" pitchFamily="34" charset="0"/>
              <a:buChar char="•"/>
            </a:pPr>
            <a:r>
              <a:rPr lang="fr-FR" dirty="0" smtClean="0">
                <a:latin typeface="Corbel" pitchFamily="34" charset="0"/>
              </a:rPr>
              <a:t>Approbation </a:t>
            </a:r>
            <a:r>
              <a:rPr lang="fr-FR" dirty="0">
                <a:latin typeface="Corbel" pitchFamily="34" charset="0"/>
              </a:rPr>
              <a:t>préalable délivrée par les services compétents du MAPM conformément à la réglementation en </a:t>
            </a:r>
            <a:r>
              <a:rPr lang="fr-FR" dirty="0" smtClean="0">
                <a:latin typeface="Corbel" pitchFamily="34" charset="0"/>
              </a:rPr>
              <a:t>vigueur</a:t>
            </a:r>
            <a:endParaRPr lang="fr-FR" dirty="0">
              <a:latin typeface="Corbe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999" y="2723584"/>
            <a:ext cx="905633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tx2">
                    <a:lumMod val="50000"/>
                  </a:schemeClr>
                </a:solidFill>
                <a:cs typeface="Simplified Arabic" pitchFamily="18" charset="-78"/>
              </a:rPr>
              <a:t>Superficie cible</a:t>
            </a:r>
            <a:r>
              <a:rPr lang="fr-FR" b="1" dirty="0">
                <a:solidFill>
                  <a:srgbClr val="C00000"/>
                </a:solidFill>
                <a:cs typeface="Simplified Arabic" pitchFamily="18" charset="-78"/>
              </a:rPr>
              <a:t> : </a:t>
            </a:r>
            <a:r>
              <a:rPr lang="fr-FR" dirty="0"/>
              <a:t>100.000</a:t>
            </a:r>
            <a:r>
              <a:rPr lang="fr-FR" b="1" dirty="0"/>
              <a:t> Ha</a:t>
            </a:r>
            <a:r>
              <a:rPr lang="fr-FR" dirty="0"/>
              <a:t> sur </a:t>
            </a:r>
            <a:r>
              <a:rPr lang="fr-FR" dirty="0" smtClean="0"/>
              <a:t>trois </a:t>
            </a:r>
            <a:r>
              <a:rPr lang="fr-FR" dirty="0"/>
              <a:t>années du programme.</a:t>
            </a:r>
          </a:p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fr-FR" dirty="0" smtClean="0">
                <a:solidFill>
                  <a:schemeClr val="tx2">
                    <a:lumMod val="50000"/>
                  </a:schemeClr>
                </a:solidFill>
                <a:cs typeface="Simplified Arabic" pitchFamily="18" charset="-78"/>
              </a:rPr>
              <a:t>Population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  <a:cs typeface="Simplified Arabic" pitchFamily="18" charset="-78"/>
              </a:rPr>
              <a:t>Cible </a:t>
            </a:r>
            <a:r>
              <a:rPr lang="fr-FR" b="1" dirty="0">
                <a:solidFill>
                  <a:srgbClr val="C00000"/>
                </a:solidFill>
                <a:cs typeface="Simplified Arabic" pitchFamily="18" charset="-78"/>
              </a:rPr>
              <a:t>: </a:t>
            </a:r>
            <a:r>
              <a:rPr lang="fr-FR" dirty="0"/>
              <a:t>près de 20.000 exploitations, principalement les petites et moyennes, qui utilisent l’énergie thermique (Gasoil et Butane) pour le pompage de l’eau. </a:t>
            </a:r>
          </a:p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fr-FR" dirty="0" smtClean="0">
                <a:solidFill>
                  <a:schemeClr val="tx2">
                    <a:lumMod val="50000"/>
                  </a:schemeClr>
                </a:solidFill>
                <a:cs typeface="Simplified Arabic" pitchFamily="18" charset="-78"/>
              </a:rPr>
              <a:t>Coût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  <a:cs typeface="Simplified Arabic" pitchFamily="18" charset="-78"/>
              </a:rPr>
              <a:t>global du programme</a:t>
            </a:r>
            <a:r>
              <a:rPr lang="fr-FR" b="1" dirty="0">
                <a:solidFill>
                  <a:srgbClr val="C00000"/>
                </a:solidFill>
                <a:cs typeface="Simplified Arabic" pitchFamily="18" charset="-78"/>
              </a:rPr>
              <a:t>: </a:t>
            </a:r>
            <a:r>
              <a:rPr lang="fr-FR" sz="1600" dirty="0"/>
              <a:t>2,5</a:t>
            </a:r>
            <a:r>
              <a:rPr lang="fr-FR" b="1" dirty="0"/>
              <a:t> Milliards de DH</a:t>
            </a:r>
            <a:r>
              <a:rPr lang="fr-FR" dirty="0"/>
              <a:t> (dont 1 Milliard de DH pour la subvention du </a:t>
            </a:r>
            <a:r>
              <a:rPr lang="fr-FR" dirty="0" smtClean="0"/>
              <a:t>système photovoltaïque, et 1,5 </a:t>
            </a:r>
            <a:r>
              <a:rPr lang="fr-FR" dirty="0"/>
              <a:t>Milliard de </a:t>
            </a:r>
            <a:r>
              <a:rPr lang="fr-FR" dirty="0" err="1"/>
              <a:t>Dh</a:t>
            </a:r>
            <a:r>
              <a:rPr lang="fr-FR" dirty="0"/>
              <a:t> </a:t>
            </a:r>
            <a:r>
              <a:rPr lang="fr-FR" dirty="0" smtClean="0"/>
              <a:t>pour </a:t>
            </a:r>
            <a:r>
              <a:rPr lang="fr-FR" dirty="0"/>
              <a:t>les subventions de l’irrigation par le FDA).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7762948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18"/>
          <p:cNvSpPr txBox="1"/>
          <p:nvPr/>
        </p:nvSpPr>
        <p:spPr>
          <a:xfrm>
            <a:off x="179513" y="107921"/>
            <a:ext cx="8964486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kern="0" dirty="0" smtClean="0"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ea typeface="ＭＳ Ｐゴシック" pitchFamily="34" charset="-128"/>
              </a:rPr>
              <a:t>Partenariat pour la promotion du pompage solaire dans les projets d’économie d’eau en irrigation</a:t>
            </a:r>
            <a:endParaRPr lang="fr-FR" b="1" kern="0" dirty="0">
              <a:solidFill>
                <a:schemeClr val="accent1">
                  <a:lumMod val="75000"/>
                </a:schemeClr>
              </a:solidFill>
              <a:latin typeface="Segoe Print" pitchFamily="2" charset="0"/>
              <a:ea typeface="ＭＳ Ｐゴシック" pitchFamily="34" charset="-128"/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99476" y="908720"/>
            <a:ext cx="8856663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99477" y="1200378"/>
            <a:ext cx="7424851" cy="2300630"/>
          </a:xfrm>
          <a:prstGeom prst="rect">
            <a:avLst/>
          </a:prstGeom>
          <a:ln w="9525">
            <a:noFill/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-171450">
              <a:buClr>
                <a:schemeClr val="tx2"/>
              </a:buClr>
              <a:buFont typeface="Courier New" pitchFamily="49" charset="0"/>
              <a:buChar char="►"/>
            </a:pPr>
            <a:r>
              <a:rPr lang="fr-FR" b="1" dirty="0" smtClean="0">
                <a:solidFill>
                  <a:schemeClr val="accent3">
                    <a:lumMod val="50000"/>
                  </a:schemeClr>
                </a:solidFill>
                <a:cs typeface="Simplified Arabic" pitchFamily="18" charset="-78"/>
              </a:rPr>
              <a:t> Incitation financière proposées</a:t>
            </a:r>
            <a:endParaRPr lang="fr-FR" b="1" baseline="30000" dirty="0" smtClean="0">
              <a:solidFill>
                <a:schemeClr val="accent3">
                  <a:lumMod val="50000"/>
                </a:schemeClr>
              </a:solidFill>
              <a:cs typeface="Simplified Arabic" pitchFamily="18" charset="-78"/>
            </a:endParaRPr>
          </a:p>
          <a:p>
            <a:pPr marL="268288" lvl="1" indent="-82550"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latin typeface="Corbel" pitchFamily="34" charset="0"/>
              </a:rPr>
              <a:t> </a:t>
            </a:r>
            <a:r>
              <a:rPr lang="fr-FR" dirty="0" smtClean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kit photovoltaïque :  Taux de subvention de 50% du coût d'installation (avec plafonds par </a:t>
            </a:r>
            <a:r>
              <a:rPr lang="fr-FR" dirty="0" err="1" smtClean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KWc</a:t>
            </a:r>
            <a:r>
              <a:rPr lang="fr-FR" dirty="0" smtClean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, par Ha et par projet)</a:t>
            </a:r>
          </a:p>
          <a:p>
            <a:pPr marL="268288" lvl="1" indent="-82550"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Les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composantes de l’équipement goutte à goutte bénéficieront des taux et plafonds de subvention fixés </a:t>
            </a:r>
            <a:r>
              <a:rPr lang="fr-FR" dirty="0" smtClean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dans le cadre des aides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financières de l'Etat accordées dans le cadre du FDA (80 ou 100 </a:t>
            </a:r>
            <a:r>
              <a:rPr lang="fr-FR" dirty="0" smtClean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%)</a:t>
            </a:r>
          </a:p>
          <a:p>
            <a:pPr marL="268288" lvl="1" indent="-82550"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L'ensemble des aides susmentionnées seront distribuées à travers le FDA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9475" y="3792665"/>
            <a:ext cx="7267561" cy="2693045"/>
          </a:xfrm>
          <a:prstGeom prst="rect">
            <a:avLst/>
          </a:prstGeom>
          <a:ln w="9525">
            <a:noFill/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-171450">
              <a:buClr>
                <a:schemeClr val="tx2"/>
              </a:buClr>
              <a:buFont typeface="Courier New" pitchFamily="49" charset="0"/>
              <a:buChar char="►"/>
            </a:pPr>
            <a:r>
              <a:rPr lang="fr-FR" b="1" dirty="0">
                <a:solidFill>
                  <a:schemeClr val="accent3">
                    <a:lumMod val="50000"/>
                  </a:schemeClr>
                </a:solidFill>
                <a:cs typeface="Simplified Arabic" pitchFamily="18" charset="-78"/>
              </a:rPr>
              <a:t>Retombées attendues du programme :</a:t>
            </a:r>
          </a:p>
          <a:p>
            <a:pPr marL="268288" lvl="1" indent="-82550"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La réduction de la dépendance des énergies thermiques importées et subventionnées (butane ou Gasoil). </a:t>
            </a:r>
          </a:p>
          <a:p>
            <a:pPr marL="268288" lvl="1" indent="-82550"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Amélioration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de la viabilité et la compétitivité des exploitations agricoles à travers la réduction des charges récurrentes de pompage;</a:t>
            </a:r>
          </a:p>
          <a:p>
            <a:pPr marL="268288" lvl="1" indent="-82550"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 smtClean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Création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d'emplois et des sociétés de services énergétiques.</a:t>
            </a:r>
          </a:p>
          <a:p>
            <a:pPr marL="268288" lvl="1" indent="-82550"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Utilisation d'une énergie verte respectueuse de </a:t>
            </a:r>
            <a:r>
              <a:rPr lang="fr-FR" dirty="0" smtClean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l’environnement et réduction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de la pollution et des rejets de gaz à effet de </a:t>
            </a:r>
            <a:r>
              <a:rPr lang="fr-FR" dirty="0" smtClean="0">
                <a:solidFill>
                  <a:schemeClr val="tx2">
                    <a:lumMod val="50000"/>
                  </a:schemeClr>
                </a:solidFill>
                <a:latin typeface="Corbel" pitchFamily="34" charset="0"/>
              </a:rPr>
              <a:t>serre</a:t>
            </a:r>
            <a:endParaRPr lang="fr-FR" dirty="0">
              <a:solidFill>
                <a:schemeClr val="tx2">
                  <a:lumMod val="50000"/>
                </a:schemeClr>
              </a:solidFill>
              <a:latin typeface="Corbel" pitchFamily="34" charset="0"/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7347090" y="1299057"/>
            <a:ext cx="1761414" cy="2273959"/>
            <a:chOff x="3376611" y="783159"/>
            <a:chExt cx="2308731" cy="3825362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6611" y="2366962"/>
              <a:ext cx="2271714" cy="224155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2755" y="783159"/>
              <a:ext cx="2282587" cy="170973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17" name="Groupe 16"/>
          <p:cNvGrpSpPr/>
          <p:nvPr/>
        </p:nvGrpSpPr>
        <p:grpSpPr>
          <a:xfrm>
            <a:off x="7341489" y="4232893"/>
            <a:ext cx="1738773" cy="2132856"/>
            <a:chOff x="6228184" y="813048"/>
            <a:chExt cx="2519772" cy="3120008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813048"/>
              <a:ext cx="2519772" cy="167984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9654" y="2292142"/>
              <a:ext cx="2518302" cy="164091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395614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2884488" y="685800"/>
            <a:ext cx="3516312" cy="3810000"/>
            <a:chOff x="1968" y="912"/>
            <a:chExt cx="2400" cy="2400"/>
          </a:xfrm>
        </p:grpSpPr>
        <p:sp>
          <p:nvSpPr>
            <p:cNvPr id="41989" name="Oval 3"/>
            <p:cNvSpPr>
              <a:spLocks noChangeArrowheads="1"/>
            </p:cNvSpPr>
            <p:nvPr/>
          </p:nvSpPr>
          <p:spPr bwMode="auto">
            <a:xfrm>
              <a:off x="2400" y="1392"/>
              <a:ext cx="1488" cy="1392"/>
            </a:xfrm>
            <a:prstGeom prst="ellipse">
              <a:avLst/>
            </a:prstGeom>
            <a:noFill/>
            <a:ln w="12700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41990" name="Line 4"/>
            <p:cNvSpPr>
              <a:spLocks noChangeShapeType="1"/>
            </p:cNvSpPr>
            <p:nvPr/>
          </p:nvSpPr>
          <p:spPr bwMode="auto">
            <a:xfrm>
              <a:off x="1968" y="2160"/>
              <a:ext cx="2400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1991" name="Line 5"/>
            <p:cNvSpPr>
              <a:spLocks noChangeShapeType="1"/>
            </p:cNvSpPr>
            <p:nvPr/>
          </p:nvSpPr>
          <p:spPr bwMode="auto">
            <a:xfrm rot="-5400000">
              <a:off x="1968" y="2112"/>
              <a:ext cx="2400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fr-FR"/>
            </a:p>
          </p:txBody>
        </p:sp>
      </p:grp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3851275" y="2038350"/>
            <a:ext cx="27368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fr-FR" sz="6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+mn-cs"/>
              </a:rPr>
              <a:t>FIN</a:t>
            </a:r>
          </a:p>
        </p:txBody>
      </p:sp>
      <p:sp>
        <p:nvSpPr>
          <p:cNvPr id="41988" name="WordArt 8"/>
          <p:cNvSpPr>
            <a:spLocks noChangeArrowheads="1" noChangeShapeType="1" noTextEdit="1"/>
          </p:cNvSpPr>
          <p:nvPr/>
        </p:nvSpPr>
        <p:spPr bwMode="auto">
          <a:xfrm>
            <a:off x="2133600" y="4648200"/>
            <a:ext cx="4886325" cy="1295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fr-FR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MERCI</a:t>
            </a:r>
          </a:p>
          <a:p>
            <a:r>
              <a:rPr lang="fr-FR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116352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irArrow"/>
  <p:tag name="THINKCELLSHAPEDONOTDELETE" val="pjzNXTo.jOkKb1GHAWOpb.g"/>
</p:tagLst>
</file>

<file path=ppt/theme/theme1.xml><?xml version="1.0" encoding="utf-8"?>
<a:theme xmlns:a="http://schemas.openxmlformats.org/drawingml/2006/main" name="CS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F9B49E9-FA6A-4BEA-ADDA-C13415B5DD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</Template>
  <TotalTime>1099</TotalTime>
  <Words>474</Words>
  <Application>Microsoft Office PowerPoint</Application>
  <PresentationFormat>Affichage à l'écran (4:3)</PresentationFormat>
  <Paragraphs>48</Paragraphs>
  <Slides>6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8" baseType="lpstr">
      <vt:lpstr>ＭＳ Ｐゴシック</vt:lpstr>
      <vt:lpstr>Arial</vt:lpstr>
      <vt:lpstr>Arial Black</vt:lpstr>
      <vt:lpstr>Calibri</vt:lpstr>
      <vt:lpstr>Corbel</vt:lpstr>
      <vt:lpstr>Courier New</vt:lpstr>
      <vt:lpstr>Microsoft Uighur</vt:lpstr>
      <vt:lpstr>Segoe Print</vt:lpstr>
      <vt:lpstr>Simplified Arabic</vt:lpstr>
      <vt:lpstr>Times New Roman</vt:lpstr>
      <vt:lpstr>Wingdings</vt:lpstr>
      <vt:lpstr>CSC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Zakaria</dc:creator>
  <cp:lastModifiedBy>zakaria diaea</cp:lastModifiedBy>
  <cp:revision>71</cp:revision>
  <cp:lastPrinted>2014-06-17T11:48:35Z</cp:lastPrinted>
  <dcterms:created xsi:type="dcterms:W3CDTF">2013-04-05T10:57:25Z</dcterms:created>
  <dcterms:modified xsi:type="dcterms:W3CDTF">2017-04-20T08:52:55Z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TC300073199990</vt:lpwstr>
  </property>
</Properties>
</file>